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87" r:id="rId40"/>
    <p:sldId id="295" r:id="rId41"/>
    <p:sldId id="296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3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0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7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5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7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9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1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F93AB-41E3-42CD-9EC8-D5F5CBEA1A05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52453-EF57-4C66-BC7B-59C95ED5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Basic Writing Skill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Muhammad Ijaz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787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B050"/>
                </a:solidFill>
              </a:rPr>
              <a:t>3) Objects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object is the </a:t>
            </a:r>
          </a:p>
          <a:p>
            <a:pPr lvl="3"/>
            <a:endParaRPr lang="en-US" dirty="0"/>
          </a:p>
          <a:p>
            <a:pPr lvl="3"/>
            <a:r>
              <a:rPr lang="en-US" dirty="0" smtClean="0"/>
              <a:t>noun, </a:t>
            </a:r>
          </a:p>
          <a:p>
            <a:pPr lvl="3"/>
            <a:r>
              <a:rPr lang="en-US" dirty="0" smtClean="0"/>
              <a:t>pronoun, or </a:t>
            </a:r>
          </a:p>
          <a:p>
            <a:pPr lvl="3"/>
            <a:r>
              <a:rPr lang="en-US" dirty="0" smtClean="0"/>
              <a:t>noun phrase </a:t>
            </a:r>
          </a:p>
          <a:p>
            <a:endParaRPr lang="en-US" dirty="0" smtClean="0"/>
          </a:p>
          <a:p>
            <a:r>
              <a:rPr lang="en-US" dirty="0" smtClean="0"/>
              <a:t>that receives the action of the verb. 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answers the questions "What?" or "Whom?" after the action verb.</a:t>
            </a:r>
          </a:p>
          <a:p>
            <a:endParaRPr lang="en-US" dirty="0" smtClean="0"/>
          </a:p>
          <a:p>
            <a:r>
              <a:rPr lang="en-US" dirty="0" smtClean="0"/>
              <a:t>Formula:- </a:t>
            </a:r>
          </a:p>
          <a:p>
            <a:pPr lvl="3"/>
            <a:r>
              <a:rPr lang="en-US" b="1" dirty="0" smtClean="0">
                <a:solidFill>
                  <a:srgbClr val="FF0000"/>
                </a:solidFill>
              </a:rPr>
              <a:t>Subject</a:t>
            </a:r>
            <a:r>
              <a:rPr lang="en-US" dirty="0" smtClean="0"/>
              <a:t> + Verb + </a:t>
            </a:r>
            <a:r>
              <a:rPr lang="en-US" b="1" dirty="0" smtClean="0">
                <a:solidFill>
                  <a:srgbClr val="00B050"/>
                </a:solidFill>
              </a:rPr>
              <a:t>Object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2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Simple Trick to Find the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Step 1:</a:t>
            </a:r>
          </a:p>
          <a:p>
            <a:pPr lvl="3"/>
            <a:r>
              <a:rPr lang="en-US" dirty="0" smtClean="0"/>
              <a:t>Find the </a:t>
            </a:r>
            <a:r>
              <a:rPr lang="en-US" b="1" dirty="0" smtClean="0"/>
              <a:t>verb (action).</a:t>
            </a:r>
            <a:endParaRPr lang="en-US" dirty="0" smtClean="0"/>
          </a:p>
          <a:p>
            <a:endParaRPr lang="en-US" b="1" dirty="0" smtClean="0"/>
          </a:p>
          <a:p>
            <a:r>
              <a:rPr lang="en-US" b="1" dirty="0" smtClean="0"/>
              <a:t>Step 2:</a:t>
            </a:r>
          </a:p>
          <a:p>
            <a:pPr lvl="3"/>
            <a:r>
              <a:rPr lang="en-US" dirty="0" smtClean="0"/>
              <a:t>Ask the question:</a:t>
            </a:r>
          </a:p>
          <a:p>
            <a:pPr lvl="3"/>
            <a:r>
              <a:rPr lang="en-US" b="1" dirty="0" smtClean="0"/>
              <a:t>What?</a:t>
            </a:r>
            <a:r>
              <a:rPr lang="en-US" dirty="0" smtClean="0"/>
              <a:t> </a:t>
            </a:r>
          </a:p>
          <a:p>
            <a:pPr lvl="3"/>
            <a:r>
              <a:rPr lang="en-US" b="1" dirty="0" smtClean="0"/>
              <a:t>Whom?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The answer is the </a:t>
            </a:r>
            <a:r>
              <a:rPr lang="en-US" b="1" dirty="0" smtClean="0"/>
              <a:t>object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139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birds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built </a:t>
            </a:r>
            <a:r>
              <a:rPr lang="en-US" b="1" dirty="0" smtClean="0">
                <a:solidFill>
                  <a:srgbClr val="00B050"/>
                </a:solidFill>
              </a:rPr>
              <a:t>a nest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Subject: </a:t>
            </a:r>
            <a:r>
              <a:rPr lang="en-US" b="1" dirty="0" smtClean="0">
                <a:solidFill>
                  <a:srgbClr val="FF0000"/>
                </a:solidFill>
              </a:rPr>
              <a:t>The birds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Verb: </a:t>
            </a:r>
            <a:r>
              <a:rPr lang="en-US" b="1" dirty="0" smtClean="0"/>
              <a:t>built</a:t>
            </a:r>
            <a:r>
              <a:rPr lang="en-US" dirty="0" smtClean="0"/>
              <a:t> 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Ask: </a:t>
            </a:r>
            <a:r>
              <a:rPr lang="en-US" b="1" dirty="0" smtClean="0"/>
              <a:t>Built what?</a:t>
            </a:r>
            <a:r>
              <a:rPr lang="en-US" dirty="0" smtClean="0"/>
              <a:t> </a:t>
            </a:r>
          </a:p>
          <a:p>
            <a:pPr lvl="3"/>
            <a:endParaRPr lang="en-US" b="1" dirty="0" smtClean="0"/>
          </a:p>
          <a:p>
            <a:pPr lvl="3"/>
            <a:r>
              <a:rPr lang="en-US" b="1" dirty="0" smtClean="0"/>
              <a:t>Answer:</a:t>
            </a:r>
            <a:r>
              <a:rPr lang="en-US" dirty="0" smtClean="0"/>
              <a:t> </a:t>
            </a:r>
          </a:p>
          <a:p>
            <a:pPr lvl="5"/>
            <a:r>
              <a:rPr lang="en-US" b="1" dirty="0" smtClean="0">
                <a:solidFill>
                  <a:srgbClr val="00B050"/>
                </a:solidFill>
              </a:rPr>
              <a:t>a nest</a:t>
            </a:r>
            <a:r>
              <a:rPr lang="en-US" dirty="0" smtClean="0">
                <a:solidFill>
                  <a:srgbClr val="00B050"/>
                </a:solidFill>
              </a:rPr>
              <a:t>  </a:t>
            </a:r>
            <a:r>
              <a:rPr lang="en-US" dirty="0" smtClean="0"/>
              <a:t>(Object)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13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 diligent student</a:t>
            </a:r>
            <a:r>
              <a:rPr lang="en-US" dirty="0" smtClean="0"/>
              <a:t> completes </a:t>
            </a:r>
            <a:r>
              <a:rPr lang="en-US" b="1" dirty="0" smtClean="0"/>
              <a:t>assignments</a:t>
            </a:r>
            <a:r>
              <a:rPr lang="en-US" dirty="0" smtClean="0"/>
              <a:t> on time.</a:t>
            </a:r>
          </a:p>
          <a:p>
            <a:endParaRPr lang="en-US" dirty="0" smtClean="0"/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Subject: </a:t>
            </a:r>
            <a:r>
              <a:rPr lang="en-US" b="1" dirty="0" smtClean="0">
                <a:solidFill>
                  <a:srgbClr val="FF0000"/>
                </a:solidFill>
              </a:rPr>
              <a:t>A diligent student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Verb: </a:t>
            </a:r>
            <a:r>
              <a:rPr lang="en-US" b="1" dirty="0" smtClean="0"/>
              <a:t>completes</a:t>
            </a:r>
            <a:r>
              <a:rPr lang="en-US" dirty="0" smtClean="0"/>
              <a:t> 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Ask: </a:t>
            </a:r>
            <a:r>
              <a:rPr lang="en-US" b="1" dirty="0" smtClean="0"/>
              <a:t>Completes what?</a:t>
            </a:r>
            <a:r>
              <a:rPr lang="en-US" dirty="0" smtClean="0"/>
              <a:t> </a:t>
            </a:r>
          </a:p>
          <a:p>
            <a:endParaRPr lang="en-US" b="1" dirty="0" smtClean="0"/>
          </a:p>
          <a:p>
            <a:r>
              <a:rPr lang="en-US" b="1" dirty="0" smtClean="0"/>
              <a:t>Answer:</a:t>
            </a:r>
            <a:r>
              <a:rPr lang="en-US" dirty="0" smtClean="0"/>
              <a:t> </a:t>
            </a:r>
          </a:p>
          <a:p>
            <a:pPr lvl="3"/>
            <a:r>
              <a:rPr lang="en-US" b="1" dirty="0" smtClean="0">
                <a:solidFill>
                  <a:srgbClr val="00B050"/>
                </a:solidFill>
              </a:rPr>
              <a:t>assignments</a:t>
            </a:r>
            <a:r>
              <a:rPr lang="en-US" dirty="0" smtClean="0"/>
              <a:t>  (Object)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26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599" cy="59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5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When There Is No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Not every sentence has an object.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3"/>
            <a:endParaRPr lang="en-US" b="1" dirty="0" smtClean="0"/>
          </a:p>
          <a:p>
            <a:pPr lvl="3"/>
            <a:r>
              <a:rPr lang="en-US" b="1" dirty="0" smtClean="0"/>
              <a:t>The baby slept peacefully.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>
                <a:solidFill>
                  <a:srgbClr val="FF0000"/>
                </a:solidFill>
              </a:rPr>
              <a:t>Subject = The baby 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Verb = slept </a:t>
            </a:r>
          </a:p>
          <a:p>
            <a:endParaRPr lang="en-US" dirty="0" smtClean="0"/>
          </a:p>
          <a:p>
            <a:r>
              <a:rPr lang="en-US" dirty="0" smtClean="0"/>
              <a:t>Ask: </a:t>
            </a:r>
            <a:r>
              <a:rPr lang="en-US" b="1" dirty="0" smtClean="0"/>
              <a:t>Slept what?</a:t>
            </a:r>
            <a:r>
              <a:rPr lang="en-US" dirty="0" smtClean="0"/>
              <a:t> </a:t>
            </a:r>
          </a:p>
          <a:p>
            <a:pPr lvl="3"/>
            <a:endParaRPr lang="en-US" dirty="0"/>
          </a:p>
          <a:p>
            <a:pPr lvl="3"/>
            <a:r>
              <a:rPr lang="en-US" dirty="0" smtClean="0"/>
              <a:t>No answer. </a:t>
            </a:r>
          </a:p>
          <a:p>
            <a:endParaRPr lang="en-US" dirty="0" smtClean="0"/>
          </a:p>
          <a:p>
            <a:r>
              <a:rPr lang="en-US" dirty="0" smtClean="0"/>
              <a:t>Therefore, </a:t>
            </a:r>
            <a:r>
              <a:rPr lang="en-US" b="1" dirty="0" smtClean="0"/>
              <a:t>there is no object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294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6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04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Quick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 the </a:t>
            </a:r>
            <a:r>
              <a:rPr lang="en-US" b="1" dirty="0" smtClean="0"/>
              <a:t>object</a:t>
            </a:r>
            <a:r>
              <a:rPr lang="en-US" dirty="0" smtClean="0"/>
              <a:t> in each sentence.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The chef prepared a delicious meal.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Sarah bought a new laptop.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The police caught the thief.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My brother repaired the bicycle.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The students completed the worksheet.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837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</a:t>
            </a:r>
            <a:r>
              <a:rPr lang="en-US" b="1" dirty="0" smtClean="0"/>
              <a:t>object</a:t>
            </a:r>
            <a:r>
              <a:rPr lang="en-US" dirty="0" smtClean="0"/>
              <a:t> in each sentence.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The chef </a:t>
            </a:r>
            <a:r>
              <a:rPr lang="en-US" dirty="0" smtClean="0"/>
              <a:t>prepared </a:t>
            </a:r>
            <a:r>
              <a:rPr lang="en-US" dirty="0" smtClean="0">
                <a:solidFill>
                  <a:srgbClr val="00B050"/>
                </a:solidFill>
              </a:rPr>
              <a:t>a delicious meal</a:t>
            </a:r>
            <a:r>
              <a:rPr lang="en-US" dirty="0" smtClean="0"/>
              <a:t>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Sarah</a:t>
            </a:r>
            <a:r>
              <a:rPr lang="en-US" dirty="0" smtClean="0"/>
              <a:t> bought </a:t>
            </a:r>
            <a:r>
              <a:rPr lang="en-US" dirty="0" smtClean="0">
                <a:solidFill>
                  <a:srgbClr val="00B050"/>
                </a:solidFill>
              </a:rPr>
              <a:t>a new laptop</a:t>
            </a:r>
            <a:r>
              <a:rPr lang="en-US" dirty="0" smtClean="0"/>
              <a:t>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The police </a:t>
            </a:r>
            <a:r>
              <a:rPr lang="en-US" dirty="0" smtClean="0"/>
              <a:t>caught </a:t>
            </a:r>
            <a:r>
              <a:rPr lang="en-US" dirty="0" smtClean="0">
                <a:solidFill>
                  <a:srgbClr val="00B050"/>
                </a:solidFill>
              </a:rPr>
              <a:t>the thief</a:t>
            </a:r>
            <a:r>
              <a:rPr lang="en-US" dirty="0" smtClean="0"/>
              <a:t>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My brother</a:t>
            </a:r>
            <a:r>
              <a:rPr lang="en-US" dirty="0" smtClean="0"/>
              <a:t> repaired </a:t>
            </a:r>
            <a:r>
              <a:rPr lang="en-US" dirty="0" smtClean="0">
                <a:solidFill>
                  <a:srgbClr val="00B050"/>
                </a:solidFill>
              </a:rPr>
              <a:t>the bicycle</a:t>
            </a:r>
            <a:r>
              <a:rPr lang="en-US" dirty="0" smtClean="0"/>
              <a:t>.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The students </a:t>
            </a:r>
            <a:r>
              <a:rPr lang="en-US" dirty="0" smtClean="0"/>
              <a:t>completed </a:t>
            </a:r>
            <a:r>
              <a:rPr lang="en-US" dirty="0" smtClean="0">
                <a:solidFill>
                  <a:srgbClr val="00B050"/>
                </a:solidFill>
              </a:rPr>
              <a:t>the worksheet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948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Golden Rule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subject 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performs the action, </a:t>
            </a:r>
          </a:p>
          <a:p>
            <a:r>
              <a:rPr lang="en-US" dirty="0" smtClean="0"/>
              <a:t>the verb </a:t>
            </a:r>
          </a:p>
          <a:p>
            <a:pPr lvl="2"/>
            <a:r>
              <a:rPr lang="en-US" dirty="0" smtClean="0"/>
              <a:t>expresses the action, and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the object </a:t>
            </a:r>
          </a:p>
          <a:p>
            <a:pPr lvl="2"/>
            <a:r>
              <a:rPr lang="en-US" dirty="0" smtClean="0">
                <a:solidFill>
                  <a:srgbClr val="00B050"/>
                </a:solidFill>
              </a:rPr>
              <a:t>receives the action. </a:t>
            </a:r>
          </a:p>
          <a:p>
            <a:pPr lvl="2"/>
            <a:endParaRPr lang="en-US" dirty="0"/>
          </a:p>
          <a:p>
            <a:r>
              <a:rPr lang="en-GB" dirty="0" smtClean="0"/>
              <a:t>Note:-</a:t>
            </a:r>
            <a:endParaRPr lang="en-US" dirty="0" smtClean="0"/>
          </a:p>
          <a:p>
            <a:pPr lvl="2"/>
            <a:r>
              <a:rPr lang="en-US" dirty="0" smtClean="0"/>
              <a:t>If you cannot answer "What?" or "Whom?" after the verb, the sentence does not have an object. </a:t>
            </a:r>
          </a:p>
          <a:p>
            <a:pPr lvl="2"/>
            <a:r>
              <a:rPr lang="en-US" dirty="0" smtClean="0"/>
              <a:t>This simple test works for most English sentences and </a:t>
            </a:r>
          </a:p>
          <a:p>
            <a:pPr lvl="2"/>
            <a:r>
              <a:rPr lang="en-US" dirty="0" smtClean="0"/>
              <a:t>is an excellent trick for identifying objects quickly in grammar exercises.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37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 of the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Components of a Sentence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Types </a:t>
            </a:r>
            <a:r>
              <a:rPr lang="en-US" dirty="0"/>
              <a:t>of Sentences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Clauses and Their Types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94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Phrases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phrase is </a:t>
            </a:r>
            <a:endParaRPr lang="en-US" dirty="0" smtClean="0"/>
          </a:p>
          <a:p>
            <a:pPr lvl="3"/>
            <a:endParaRPr lang="en-US" dirty="0"/>
          </a:p>
          <a:p>
            <a:pPr lvl="3"/>
            <a:r>
              <a:rPr lang="en-US" dirty="0" smtClean="0"/>
              <a:t>a </a:t>
            </a:r>
            <a:r>
              <a:rPr lang="en-US" dirty="0"/>
              <a:t>small group of words </a:t>
            </a:r>
            <a:endParaRPr lang="en-US" dirty="0" smtClean="0"/>
          </a:p>
          <a:p>
            <a:pPr lvl="3"/>
            <a:r>
              <a:rPr lang="en-US" dirty="0" smtClean="0"/>
              <a:t>that </a:t>
            </a:r>
            <a:r>
              <a:rPr lang="en-US" dirty="0"/>
              <a:t>communicates a concept but isn’t a full sentence.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use phrases in </a:t>
            </a:r>
            <a:endParaRPr lang="en-US" dirty="0" smtClean="0"/>
          </a:p>
          <a:p>
            <a:pPr lvl="3"/>
            <a:r>
              <a:rPr lang="en-US" dirty="0" smtClean="0"/>
              <a:t>your </a:t>
            </a:r>
            <a:r>
              <a:rPr lang="en-US" dirty="0"/>
              <a:t>writing and </a:t>
            </a:r>
            <a:endParaRPr lang="en-US" dirty="0" smtClean="0"/>
          </a:p>
          <a:p>
            <a:pPr lvl="3"/>
            <a:r>
              <a:rPr lang="en-US" dirty="0" smtClean="0"/>
              <a:t>your </a:t>
            </a:r>
            <a:r>
              <a:rPr lang="en-US" dirty="0"/>
              <a:t>speech every day. </a:t>
            </a:r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are lots of different kinds of phrases, </a:t>
            </a:r>
            <a:endParaRPr lang="en-US" dirty="0" smtClean="0"/>
          </a:p>
          <a:p>
            <a:pPr lvl="3"/>
            <a:r>
              <a:rPr lang="en-US" dirty="0" smtClean="0"/>
              <a:t>some </a:t>
            </a:r>
            <a:r>
              <a:rPr lang="en-US" dirty="0"/>
              <a:t>of which play a technical role in your writing and </a:t>
            </a:r>
            <a:endParaRPr lang="en-US" dirty="0" smtClean="0"/>
          </a:p>
          <a:p>
            <a:pPr lvl="3"/>
            <a:r>
              <a:rPr lang="en-US" dirty="0" smtClean="0"/>
              <a:t>others </a:t>
            </a:r>
            <a:r>
              <a:rPr lang="en-US" dirty="0"/>
              <a:t>that play a more illustrative role. </a:t>
            </a:r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/>
              <a:t>matter which role a phrase is playing, </a:t>
            </a:r>
            <a:endParaRPr lang="en-US" dirty="0" smtClean="0"/>
          </a:p>
          <a:p>
            <a:pPr lvl="3"/>
            <a:r>
              <a:rPr lang="en-US" dirty="0" smtClean="0"/>
              <a:t>it’s </a:t>
            </a:r>
            <a:r>
              <a:rPr lang="en-US" dirty="0"/>
              <a:t>achieving one simple goal: </a:t>
            </a:r>
            <a:endParaRPr lang="en-US" dirty="0" smtClean="0"/>
          </a:p>
          <a:p>
            <a:pPr lvl="3"/>
            <a:r>
              <a:rPr lang="en-US" dirty="0" smtClean="0"/>
              <a:t>making </a:t>
            </a:r>
            <a:r>
              <a:rPr lang="en-US" dirty="0"/>
              <a:t>your sentences richer by giving your words </a:t>
            </a:r>
            <a:endParaRPr lang="en-US" dirty="0" smtClean="0"/>
          </a:p>
          <a:p>
            <a:pPr lvl="5"/>
            <a:r>
              <a:rPr lang="en-US" dirty="0" smtClean="0"/>
              <a:t>context</a:t>
            </a:r>
            <a:r>
              <a:rPr lang="en-US" dirty="0"/>
              <a:t>, </a:t>
            </a:r>
            <a:endParaRPr lang="en-US" dirty="0" smtClean="0"/>
          </a:p>
          <a:p>
            <a:pPr lvl="5"/>
            <a:r>
              <a:rPr lang="en-US" dirty="0" smtClean="0"/>
              <a:t>detail</a:t>
            </a:r>
            <a:r>
              <a:rPr lang="en-US" dirty="0"/>
              <a:t>, and </a:t>
            </a:r>
            <a:endParaRPr lang="en-US" dirty="0" smtClean="0"/>
          </a:p>
          <a:p>
            <a:pPr lvl="5"/>
            <a:r>
              <a:rPr lang="en-US" dirty="0" smtClean="0"/>
              <a:t>clarity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628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?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phrase is a group of </a:t>
            </a:r>
          </a:p>
          <a:p>
            <a:pPr lvl="3"/>
            <a:endParaRPr lang="en-US" dirty="0"/>
          </a:p>
          <a:p>
            <a:pPr lvl="3"/>
            <a:r>
              <a:rPr lang="en-US" dirty="0" smtClean="0"/>
              <a:t>related words that does not contain both </a:t>
            </a:r>
          </a:p>
          <a:p>
            <a:pPr lvl="5"/>
            <a:r>
              <a:rPr lang="en-US" dirty="0" smtClean="0"/>
              <a:t>a subject and </a:t>
            </a:r>
          </a:p>
          <a:p>
            <a:pPr lvl="5"/>
            <a:r>
              <a:rPr lang="en-US" dirty="0" smtClean="0"/>
              <a:t>a finite verb and </a:t>
            </a:r>
          </a:p>
          <a:p>
            <a:pPr lvl="5"/>
            <a:r>
              <a:rPr lang="en-US" dirty="0" smtClean="0"/>
              <a:t>does not express a complete thought.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583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Think of It Like a </a:t>
            </a:r>
            <a:r>
              <a:rPr lang="en-US" b="1" dirty="0" smtClean="0">
                <a:solidFill>
                  <a:srgbClr val="002060"/>
                </a:solidFill>
              </a:rPr>
              <a:t>Pizza</a:t>
            </a:r>
            <a:r>
              <a:rPr lang="en-US" b="1" dirty="0" smtClean="0">
                <a:solidFill>
                  <a:srgbClr val="C00000"/>
                </a:solidFill>
              </a:rPr>
              <a:t> Slice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 sentence is a whole pizza.</a:t>
            </a:r>
          </a:p>
          <a:p>
            <a:endParaRPr lang="en-US" dirty="0" smtClean="0"/>
          </a:p>
          <a:p>
            <a:pPr lvl="2"/>
            <a:r>
              <a:rPr lang="en-US" b="1" dirty="0" smtClean="0">
                <a:solidFill>
                  <a:srgbClr val="C00000"/>
                </a:solidFill>
              </a:rPr>
              <a:t>A phrase is just one slice.</a:t>
            </a:r>
          </a:p>
          <a:p>
            <a:pPr lvl="2"/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A slice is delicious, but it </a:t>
            </a:r>
            <a:r>
              <a:rPr lang="en-US" b="1" dirty="0" smtClean="0"/>
              <a:t>cannot satisfy you alone.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Likewise, </a:t>
            </a:r>
            <a:r>
              <a:rPr lang="en-US" dirty="0" smtClean="0">
                <a:solidFill>
                  <a:srgbClr val="C00000"/>
                </a:solidFill>
              </a:rPr>
              <a:t>a phrase </a:t>
            </a:r>
            <a:r>
              <a:rPr lang="en-US" b="1" dirty="0" smtClean="0">
                <a:solidFill>
                  <a:srgbClr val="C00000"/>
                </a:solidFill>
              </a:rPr>
              <a:t>cannot express a complete idea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by itself.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965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little boy is playing football.</a:t>
            </a:r>
          </a:p>
          <a:p>
            <a:endParaRPr lang="en-US" dirty="0" smtClean="0"/>
          </a:p>
          <a:p>
            <a:r>
              <a:rPr lang="en-US" dirty="0" smtClean="0"/>
              <a:t>Phrase:</a:t>
            </a:r>
          </a:p>
          <a:p>
            <a:pPr lvl="3"/>
            <a:r>
              <a:rPr lang="en-US" b="1" dirty="0" smtClean="0">
                <a:solidFill>
                  <a:srgbClr val="C00000"/>
                </a:solidFill>
              </a:rPr>
              <a:t>The little boy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Does it have a subject?</a:t>
            </a:r>
          </a:p>
          <a:p>
            <a:endParaRPr lang="en-US" dirty="0" smtClean="0"/>
          </a:p>
          <a:p>
            <a:pPr lvl="3"/>
            <a:r>
              <a:rPr lang="en-US" dirty="0" smtClean="0"/>
              <a:t>"Boy" is a noun, but there is </a:t>
            </a:r>
            <a:r>
              <a:rPr lang="en-US" b="1" dirty="0" smtClean="0"/>
              <a:t>no verb.</a:t>
            </a:r>
            <a:endParaRPr lang="en-US" dirty="0" smtClean="0"/>
          </a:p>
          <a:p>
            <a:r>
              <a:rPr lang="en-US" dirty="0" smtClean="0"/>
              <a:t>Therefore,</a:t>
            </a:r>
          </a:p>
          <a:p>
            <a:pPr lvl="3"/>
            <a:endParaRPr lang="en-US" dirty="0"/>
          </a:p>
          <a:p>
            <a:pPr lvl="3"/>
            <a:r>
              <a:rPr lang="en-US" b="1" dirty="0" smtClean="0">
                <a:solidFill>
                  <a:srgbClr val="C00000"/>
                </a:solidFill>
              </a:rPr>
              <a:t>The little boy </a:t>
            </a:r>
            <a:r>
              <a:rPr lang="en-US" b="1" dirty="0" smtClean="0"/>
              <a:t>= Phrase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318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She is sitting </a:t>
            </a:r>
            <a:r>
              <a:rPr lang="en-US" u="sng" dirty="0" smtClean="0"/>
              <a:t>under the tree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Phrase:</a:t>
            </a:r>
          </a:p>
          <a:p>
            <a:pPr lvl="3"/>
            <a:r>
              <a:rPr lang="en-US" b="1" dirty="0" smtClean="0">
                <a:solidFill>
                  <a:srgbClr val="C00000"/>
                </a:solidFill>
              </a:rPr>
              <a:t>under the tree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Ask:</a:t>
            </a:r>
          </a:p>
          <a:p>
            <a:pPr lvl="3"/>
            <a:r>
              <a:rPr lang="en-US" dirty="0" smtClean="0"/>
              <a:t>Does it contain a subject and a verb?</a:t>
            </a:r>
          </a:p>
          <a:p>
            <a:pPr lvl="3"/>
            <a:r>
              <a:rPr lang="en-US" dirty="0" smtClean="0"/>
              <a:t>No.</a:t>
            </a:r>
          </a:p>
          <a:p>
            <a:r>
              <a:rPr lang="en-US" dirty="0" smtClean="0"/>
              <a:t>Therefore,</a:t>
            </a:r>
          </a:p>
          <a:p>
            <a:pPr lvl="3"/>
            <a:endParaRPr lang="en-US" dirty="0"/>
          </a:p>
          <a:p>
            <a:pPr lvl="3"/>
            <a:r>
              <a:rPr lang="en-US" b="1" dirty="0" smtClean="0"/>
              <a:t>under the tree = Phrase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21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Think of It Like a Train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Imagine a train.</a:t>
            </a:r>
          </a:p>
          <a:p>
            <a:r>
              <a:rPr lang="en-US" b="1" dirty="0" smtClean="0"/>
              <a:t>Sentence = </a:t>
            </a:r>
          </a:p>
          <a:p>
            <a:pPr lvl="3"/>
            <a:r>
              <a:rPr lang="en-US" b="1" dirty="0" smtClean="0"/>
              <a:t>Complete Train</a:t>
            </a:r>
            <a:endParaRPr lang="en-US" dirty="0" smtClean="0"/>
          </a:p>
          <a:p>
            <a:r>
              <a:rPr lang="en-US" b="1" dirty="0" smtClean="0"/>
              <a:t>Phrase = </a:t>
            </a:r>
          </a:p>
          <a:p>
            <a:pPr lvl="3"/>
            <a:r>
              <a:rPr lang="en-US" b="1" dirty="0" smtClean="0">
                <a:solidFill>
                  <a:srgbClr val="C00000"/>
                </a:solidFill>
              </a:rPr>
              <a:t>One Coach</a:t>
            </a:r>
            <a:endParaRPr lang="en-US" dirty="0" smtClean="0">
              <a:solidFill>
                <a:srgbClr val="C00000"/>
              </a:solidFill>
            </a:endParaRPr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One coach cannot reach the destination alone.</a:t>
            </a:r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It must join the whole train.</a:t>
            </a:r>
          </a:p>
          <a:p>
            <a:r>
              <a:rPr lang="en-US" dirty="0" smtClean="0"/>
              <a:t>Similarly,</a:t>
            </a:r>
          </a:p>
          <a:p>
            <a:pPr lvl="3"/>
            <a:r>
              <a:rPr lang="en-US" dirty="0" smtClean="0">
                <a:solidFill>
                  <a:srgbClr val="C00000"/>
                </a:solidFill>
              </a:rPr>
              <a:t>A phrase </a:t>
            </a:r>
            <a:r>
              <a:rPr lang="en-US" b="1" dirty="0" smtClean="0">
                <a:solidFill>
                  <a:srgbClr val="C00000"/>
                </a:solidFill>
              </a:rPr>
              <a:t>needs a sentence</a:t>
            </a:r>
            <a:r>
              <a:rPr lang="en-US" dirty="0" smtClean="0">
                <a:solidFill>
                  <a:srgbClr val="C00000"/>
                </a:solidFill>
              </a:rPr>
              <a:t> to express a complete meaning.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43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Types of Phrases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Noun Phrase</a:t>
            </a:r>
          </a:p>
          <a:p>
            <a:endParaRPr lang="en-US" dirty="0" smtClean="0"/>
          </a:p>
          <a:p>
            <a:r>
              <a:rPr lang="en-US" dirty="0" smtClean="0"/>
              <a:t>2. Verb Phrase</a:t>
            </a:r>
          </a:p>
          <a:p>
            <a:endParaRPr lang="en-US" dirty="0" smtClean="0"/>
          </a:p>
          <a:p>
            <a:r>
              <a:rPr lang="en-US" dirty="0" smtClean="0"/>
              <a:t>3. Prepositional Phrase</a:t>
            </a:r>
          </a:p>
          <a:p>
            <a:endParaRPr lang="en-US" dirty="0" smtClean="0"/>
          </a:p>
          <a:p>
            <a:r>
              <a:rPr lang="en-US" dirty="0" smtClean="0"/>
              <a:t>4. Adjective Phrase</a:t>
            </a:r>
          </a:p>
          <a:p>
            <a:endParaRPr lang="en-US" dirty="0" smtClean="0"/>
          </a:p>
          <a:p>
            <a:r>
              <a:rPr lang="en-US" dirty="0" smtClean="0"/>
              <a:t>5. Adverb Phrase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881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Noun 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Acts like a noun.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lvl="3"/>
            <a:r>
              <a:rPr lang="en-US" dirty="0" smtClean="0"/>
              <a:t>the intelligent student </a:t>
            </a:r>
          </a:p>
          <a:p>
            <a:pPr lvl="3"/>
            <a:r>
              <a:rPr lang="en-US" dirty="0" smtClean="0"/>
              <a:t>a beautiful garden </a:t>
            </a:r>
          </a:p>
          <a:p>
            <a:pPr lvl="3"/>
            <a:r>
              <a:rPr lang="en-US" dirty="0" smtClean="0"/>
              <a:t>my best friend </a:t>
            </a:r>
          </a:p>
          <a:p>
            <a:pPr lvl="3"/>
            <a:r>
              <a:rPr lang="en-US" dirty="0" smtClean="0"/>
              <a:t>those expensive books </a:t>
            </a:r>
          </a:p>
          <a:p>
            <a:endParaRPr lang="en-US" dirty="0" smtClean="0"/>
          </a:p>
          <a:p>
            <a:r>
              <a:rPr lang="en-US" dirty="0" smtClean="0"/>
              <a:t>Sentence:</a:t>
            </a:r>
          </a:p>
          <a:p>
            <a:pPr lvl="2"/>
            <a:endParaRPr lang="en-US" b="1" dirty="0" smtClean="0"/>
          </a:p>
          <a:p>
            <a:pPr lvl="3"/>
            <a:r>
              <a:rPr lang="en-US" b="1" dirty="0" smtClean="0"/>
              <a:t>The intelligent student</a:t>
            </a:r>
            <a:r>
              <a:rPr lang="en-US" dirty="0" smtClean="0"/>
              <a:t> won the competition.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96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Verb 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Contains the main verb and helping verb(s).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lvl="3"/>
            <a:r>
              <a:rPr lang="en-US" dirty="0" smtClean="0"/>
              <a:t>is writing </a:t>
            </a:r>
          </a:p>
          <a:p>
            <a:pPr lvl="3"/>
            <a:r>
              <a:rPr lang="en-US" dirty="0" smtClean="0"/>
              <a:t>has finished </a:t>
            </a:r>
          </a:p>
          <a:p>
            <a:pPr lvl="3"/>
            <a:r>
              <a:rPr lang="en-US" dirty="0" smtClean="0"/>
              <a:t>will be studying </a:t>
            </a:r>
          </a:p>
          <a:p>
            <a:pPr lvl="3"/>
            <a:r>
              <a:rPr lang="en-US" dirty="0" smtClean="0"/>
              <a:t>had been waiting </a:t>
            </a:r>
          </a:p>
          <a:p>
            <a:endParaRPr lang="en-US" dirty="0" smtClean="0"/>
          </a:p>
          <a:p>
            <a:r>
              <a:rPr lang="en-US" dirty="0" smtClean="0"/>
              <a:t>Sentence:</a:t>
            </a:r>
          </a:p>
          <a:p>
            <a:endParaRPr lang="en-US" dirty="0" smtClean="0"/>
          </a:p>
          <a:p>
            <a:pPr lvl="3"/>
            <a:r>
              <a:rPr lang="en-US" dirty="0" smtClean="0"/>
              <a:t>She </a:t>
            </a:r>
            <a:r>
              <a:rPr lang="en-US" b="1" dirty="0" smtClean="0"/>
              <a:t>has completed</a:t>
            </a:r>
            <a:r>
              <a:rPr lang="en-US" dirty="0" smtClean="0"/>
              <a:t> her assignment.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37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3. Prepositional 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Begins with a preposition.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lvl="3"/>
            <a:r>
              <a:rPr lang="en-US" dirty="0" smtClean="0"/>
              <a:t>in the classroom </a:t>
            </a:r>
          </a:p>
          <a:p>
            <a:pPr lvl="3"/>
            <a:r>
              <a:rPr lang="en-US" dirty="0" smtClean="0"/>
              <a:t>under the table </a:t>
            </a:r>
          </a:p>
          <a:p>
            <a:pPr lvl="3"/>
            <a:r>
              <a:rPr lang="en-US" dirty="0" smtClean="0"/>
              <a:t>across the river </a:t>
            </a:r>
          </a:p>
          <a:p>
            <a:pPr lvl="3"/>
            <a:r>
              <a:rPr lang="en-US" dirty="0" smtClean="0"/>
              <a:t>after the meeting </a:t>
            </a:r>
          </a:p>
          <a:p>
            <a:endParaRPr lang="en-US" dirty="0" smtClean="0"/>
          </a:p>
          <a:p>
            <a:r>
              <a:rPr lang="en-US" dirty="0" smtClean="0"/>
              <a:t>Sentence:</a:t>
            </a:r>
          </a:p>
          <a:p>
            <a:endParaRPr lang="en-US" dirty="0" smtClean="0"/>
          </a:p>
          <a:p>
            <a:pPr lvl="3"/>
            <a:r>
              <a:rPr lang="en-US" dirty="0" smtClean="0"/>
              <a:t>The students are waiting </a:t>
            </a:r>
            <a:r>
              <a:rPr lang="en-US" b="1" dirty="0" smtClean="0"/>
              <a:t>outside the hall.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53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are Components of a sentence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Sentence </a:t>
            </a:r>
            <a:r>
              <a:rPr lang="en-US" dirty="0"/>
              <a:t>structure is the order of all the parts in a sentence: 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subject</a:t>
            </a:r>
            <a:r>
              <a:rPr lang="en-US" dirty="0">
                <a:solidFill>
                  <a:srgbClr val="FF0000"/>
                </a:solidFill>
              </a:rPr>
              <a:t>, </a:t>
            </a:r>
            <a:endParaRPr lang="en-US" dirty="0" smtClean="0">
              <a:solidFill>
                <a:srgbClr val="FF0000"/>
              </a:solidFill>
            </a:endParaRPr>
          </a:p>
          <a:p>
            <a:pPr lvl="2"/>
            <a:r>
              <a:rPr lang="en-US" dirty="0" smtClean="0">
                <a:solidFill>
                  <a:srgbClr val="0070C0"/>
                </a:solidFill>
              </a:rPr>
              <a:t>predicate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>
                <a:solidFill>
                  <a:srgbClr val="00B050"/>
                </a:solidFill>
              </a:rPr>
              <a:t>objects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phrases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punctuation</a:t>
            </a:r>
            <a:r>
              <a:rPr lang="en-US" dirty="0"/>
              <a:t>, etc. </a:t>
            </a:r>
            <a:endParaRPr lang="en-US" dirty="0" smtClean="0"/>
          </a:p>
          <a:p>
            <a:pPr lvl="2"/>
            <a:r>
              <a:rPr lang="en-US" b="1" dirty="0" smtClean="0">
                <a:solidFill>
                  <a:srgbClr val="FFC000"/>
                </a:solidFill>
              </a:rPr>
              <a:t>independent </a:t>
            </a:r>
            <a:r>
              <a:rPr lang="en-US" b="1" dirty="0">
                <a:solidFill>
                  <a:srgbClr val="FFC000"/>
                </a:solidFill>
              </a:rPr>
              <a:t>and </a:t>
            </a:r>
            <a:endParaRPr lang="en-US" b="1" dirty="0" smtClean="0">
              <a:solidFill>
                <a:srgbClr val="FFC000"/>
              </a:solidFill>
            </a:endParaRPr>
          </a:p>
          <a:p>
            <a:pPr lvl="2"/>
            <a:r>
              <a:rPr lang="en-US" b="1" dirty="0" smtClean="0">
                <a:solidFill>
                  <a:srgbClr val="FFC000"/>
                </a:solidFill>
              </a:rPr>
              <a:t>dependent </a:t>
            </a:r>
            <a:r>
              <a:rPr lang="en-US" b="1" dirty="0">
                <a:solidFill>
                  <a:srgbClr val="FFC000"/>
                </a:solidFill>
              </a:rPr>
              <a:t>clauses </a:t>
            </a:r>
            <a:endParaRPr lang="en-US" b="1" dirty="0" smtClean="0">
              <a:solidFill>
                <a:srgbClr val="FFC000"/>
              </a:solidFill>
            </a:endParaRPr>
          </a:p>
          <a:p>
            <a:r>
              <a:rPr lang="en-US" dirty="0" smtClean="0"/>
              <a:t>How </a:t>
            </a:r>
            <a:r>
              <a:rPr lang="en-US" dirty="0"/>
              <a:t>they combine (explained below), </a:t>
            </a:r>
            <a:endParaRPr lang="en-US" dirty="0" smtClean="0"/>
          </a:p>
          <a:p>
            <a:pPr lvl="2"/>
            <a:r>
              <a:rPr lang="en-US" dirty="0" smtClean="0"/>
              <a:t>the </a:t>
            </a:r>
            <a:r>
              <a:rPr lang="en-US" dirty="0"/>
              <a:t>placement of words and </a:t>
            </a:r>
            <a:endParaRPr lang="en-US" dirty="0" smtClean="0"/>
          </a:p>
          <a:p>
            <a:pPr lvl="2"/>
            <a:r>
              <a:rPr lang="en-US" dirty="0" smtClean="0"/>
              <a:t>phrases </a:t>
            </a:r>
            <a:r>
              <a:rPr lang="en-US" dirty="0"/>
              <a:t>next to what they modify, </a:t>
            </a:r>
            <a:endParaRPr lang="en-US" dirty="0" smtClean="0"/>
          </a:p>
          <a:p>
            <a:pPr lvl="2"/>
            <a:r>
              <a:rPr lang="en-US" dirty="0" smtClean="0"/>
              <a:t>as </a:t>
            </a:r>
            <a:r>
              <a:rPr lang="en-US" dirty="0"/>
              <a:t>well as the use of proper grammar.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672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4. Adjective 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Describes a noun.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lvl="3"/>
            <a:r>
              <a:rPr lang="en-US" dirty="0" smtClean="0"/>
              <a:t>full of energy </a:t>
            </a:r>
          </a:p>
          <a:p>
            <a:pPr lvl="3"/>
            <a:r>
              <a:rPr lang="en-US" dirty="0" smtClean="0"/>
              <a:t>rich in culture </a:t>
            </a:r>
          </a:p>
          <a:p>
            <a:pPr lvl="3"/>
            <a:r>
              <a:rPr lang="en-US" dirty="0" smtClean="0"/>
              <a:t>eager to learn </a:t>
            </a:r>
          </a:p>
          <a:p>
            <a:endParaRPr lang="en-US" dirty="0" smtClean="0"/>
          </a:p>
          <a:p>
            <a:r>
              <a:rPr lang="en-US" dirty="0" smtClean="0"/>
              <a:t>Sentence:</a:t>
            </a:r>
          </a:p>
          <a:p>
            <a:endParaRPr lang="en-US" dirty="0" smtClean="0"/>
          </a:p>
          <a:p>
            <a:pPr lvl="3"/>
            <a:r>
              <a:rPr lang="en-US" dirty="0" smtClean="0"/>
              <a:t>The boy </a:t>
            </a:r>
            <a:r>
              <a:rPr lang="en-US" b="1" dirty="0" smtClean="0"/>
              <a:t>full of energy</a:t>
            </a:r>
            <a:r>
              <a:rPr lang="en-US" dirty="0" smtClean="0"/>
              <a:t> won the race.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8178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5. Adverb 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Describes a verb, adjective, or another adverb.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0" indent="0">
              <a:buNone/>
            </a:pPr>
            <a:endParaRPr lang="en-US" dirty="0" smtClean="0"/>
          </a:p>
          <a:p>
            <a:pPr lvl="3"/>
            <a:r>
              <a:rPr lang="en-US" dirty="0" smtClean="0"/>
              <a:t>with great enthusiasm </a:t>
            </a:r>
          </a:p>
          <a:p>
            <a:pPr lvl="3"/>
            <a:r>
              <a:rPr lang="en-US" dirty="0" smtClean="0"/>
              <a:t>in a hurry </a:t>
            </a:r>
          </a:p>
          <a:p>
            <a:pPr lvl="3"/>
            <a:r>
              <a:rPr lang="en-US" dirty="0" smtClean="0"/>
              <a:t>very carefully </a:t>
            </a:r>
          </a:p>
          <a:p>
            <a:pPr lvl="3"/>
            <a:r>
              <a:rPr lang="en-US" dirty="0" smtClean="0"/>
              <a:t>at once </a:t>
            </a:r>
          </a:p>
          <a:p>
            <a:endParaRPr lang="en-US" dirty="0" smtClean="0"/>
          </a:p>
          <a:p>
            <a:r>
              <a:rPr lang="en-US" dirty="0" smtClean="0"/>
              <a:t>Sentence:</a:t>
            </a:r>
          </a:p>
          <a:p>
            <a:pPr lvl="3"/>
            <a:r>
              <a:rPr lang="en-US" dirty="0" smtClean="0"/>
              <a:t>She answered the question </a:t>
            </a:r>
            <a:r>
              <a:rPr lang="en-US" b="1" dirty="0" smtClean="0"/>
              <a:t>with great confidence.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9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C000"/>
                </a:solidFill>
              </a:rPr>
              <a:t>Clause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clause is </a:t>
            </a:r>
          </a:p>
          <a:p>
            <a:pPr lvl="3"/>
            <a:endParaRPr lang="en-US" dirty="0"/>
          </a:p>
          <a:p>
            <a:pPr lvl="3"/>
            <a:r>
              <a:rPr lang="en-US" dirty="0" smtClean="0"/>
              <a:t>a group of related words </a:t>
            </a:r>
          </a:p>
          <a:p>
            <a:pPr lvl="3"/>
            <a:r>
              <a:rPr lang="en-US" dirty="0" smtClean="0"/>
              <a:t>that contains a subject and a finite verb. </a:t>
            </a:r>
          </a:p>
          <a:p>
            <a:pPr lvl="3"/>
            <a:endParaRPr lang="en-US" dirty="0"/>
          </a:p>
          <a:p>
            <a:r>
              <a:rPr lang="en-US" dirty="0" smtClean="0"/>
              <a:t>It expresses </a:t>
            </a:r>
          </a:p>
          <a:p>
            <a:pPr lvl="3"/>
            <a:r>
              <a:rPr lang="en-US" dirty="0" smtClean="0"/>
              <a:t>a complete or incomplete thought, </a:t>
            </a:r>
          </a:p>
          <a:p>
            <a:pPr lvl="3"/>
            <a:r>
              <a:rPr lang="en-US" dirty="0" smtClean="0"/>
              <a:t>depending on its type.</a:t>
            </a:r>
          </a:p>
          <a:p>
            <a:r>
              <a:rPr lang="en-US" dirty="0" smtClean="0"/>
              <a:t>Formula:- </a:t>
            </a:r>
          </a:p>
          <a:p>
            <a:pPr lvl="3"/>
            <a:r>
              <a:rPr lang="en-US" b="1" dirty="0" smtClean="0">
                <a:solidFill>
                  <a:srgbClr val="FFC000"/>
                </a:solidFill>
              </a:rPr>
              <a:t>Clause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FF0000"/>
                </a:solidFill>
              </a:rPr>
              <a:t>Subject</a:t>
            </a:r>
            <a:r>
              <a:rPr lang="en-US" dirty="0" smtClean="0"/>
              <a:t> + Finite Verb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50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Think of It Like a Car </a:t>
            </a:r>
            <a:r>
              <a:rPr lang="en-US" b="1" dirty="0" smtClean="0">
                <a:solidFill>
                  <a:srgbClr val="FF0000"/>
                </a:solidFill>
              </a:rPr>
              <a:t>🚗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Imagine a car.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🚗 </a:t>
            </a:r>
            <a:r>
              <a:rPr lang="en-US" b="1" dirty="0" smtClean="0"/>
              <a:t>Engine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FF0000"/>
                </a:solidFill>
              </a:rPr>
              <a:t>Subject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⛽ </a:t>
            </a:r>
            <a:r>
              <a:rPr lang="en-US" b="1" dirty="0" smtClean="0"/>
              <a:t>Fuel</a:t>
            </a:r>
            <a:r>
              <a:rPr lang="en-US" dirty="0" smtClean="0"/>
              <a:t> = Finite Verb </a:t>
            </a:r>
          </a:p>
          <a:p>
            <a:endParaRPr lang="en-US" dirty="0" smtClean="0"/>
          </a:p>
          <a:p>
            <a:r>
              <a:rPr lang="en-US" dirty="0" smtClean="0"/>
              <a:t>Without the engine, </a:t>
            </a:r>
          </a:p>
          <a:p>
            <a:pPr marL="0" indent="0">
              <a:buNone/>
            </a:pPr>
            <a:endParaRPr lang="en-US" dirty="0" smtClean="0"/>
          </a:p>
          <a:p>
            <a:pPr lvl="3"/>
            <a:r>
              <a:rPr lang="en-US" dirty="0" smtClean="0"/>
              <a:t>the car cannot move.</a:t>
            </a:r>
            <a:br>
              <a:rPr lang="en-US" dirty="0" smtClean="0"/>
            </a:br>
            <a:endParaRPr lang="en-US" dirty="0" smtClean="0"/>
          </a:p>
          <a:p>
            <a:pPr lvl="3"/>
            <a:r>
              <a:rPr lang="en-US" dirty="0" smtClean="0"/>
              <a:t>Without fuel, the engine cannot work.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dirty="0" smtClean="0"/>
              <a:t>clause</a:t>
            </a:r>
            <a:r>
              <a:rPr lang="en-US" dirty="0" smtClean="0"/>
              <a:t> needs </a:t>
            </a:r>
            <a:r>
              <a:rPr lang="en-US" b="1" dirty="0" smtClean="0"/>
              <a:t>both</a:t>
            </a:r>
            <a:r>
              <a:rPr lang="en-US" dirty="0" smtClean="0"/>
              <a:t> the subject and the finite verb to function.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8482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 birds are singing</a:t>
            </a:r>
            <a:r>
              <a:rPr lang="en-US" dirty="0" smtClean="0"/>
              <a:t> outside my window.</a:t>
            </a:r>
          </a:p>
          <a:p>
            <a:endParaRPr lang="en-US" dirty="0" smtClean="0"/>
          </a:p>
          <a:p>
            <a:r>
              <a:rPr lang="en-US" dirty="0" smtClean="0"/>
              <a:t>Clause:</a:t>
            </a:r>
          </a:p>
          <a:p>
            <a:pPr lvl="3"/>
            <a:r>
              <a:rPr lang="en-US" b="1" dirty="0" smtClean="0">
                <a:solidFill>
                  <a:srgbClr val="FFC000"/>
                </a:solidFill>
              </a:rPr>
              <a:t>The birds are singing</a:t>
            </a:r>
            <a:endParaRPr lang="en-US" dirty="0" smtClean="0">
              <a:solidFill>
                <a:srgbClr val="FFC000"/>
              </a:solidFill>
            </a:endParaRP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Subject = </a:t>
            </a:r>
            <a:r>
              <a:rPr lang="en-US" b="1" dirty="0" smtClean="0"/>
              <a:t>The birds</a:t>
            </a:r>
            <a:r>
              <a:rPr lang="en-US" dirty="0" smtClean="0"/>
              <a:t> 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Finite Verb = </a:t>
            </a:r>
            <a:r>
              <a:rPr lang="en-US" b="1" dirty="0" smtClean="0"/>
              <a:t>are singing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It is a clause because it has both.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80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She completed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smtClean="0"/>
              <a:t>her assignment.</a:t>
            </a:r>
          </a:p>
          <a:p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Subject = </a:t>
            </a:r>
            <a:r>
              <a:rPr lang="en-US" b="1" dirty="0" smtClean="0">
                <a:solidFill>
                  <a:srgbClr val="FF0000"/>
                </a:solidFill>
              </a:rPr>
              <a:t>She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Finite Verb = </a:t>
            </a:r>
            <a:r>
              <a:rPr lang="en-US" b="1" dirty="0" smtClean="0"/>
              <a:t>completed</a:t>
            </a:r>
            <a:r>
              <a:rPr lang="en-US" dirty="0" smtClean="0"/>
              <a:t> </a:t>
            </a:r>
          </a:p>
          <a:p>
            <a:pPr lvl="2"/>
            <a:endParaRPr lang="en-GB" dirty="0"/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This is a clause.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45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Types of Clauses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Two Types of Clauses</a:t>
            </a:r>
          </a:p>
          <a:p>
            <a:endParaRPr lang="en-US" b="1" dirty="0" smtClean="0"/>
          </a:p>
          <a:p>
            <a:pPr lvl="2"/>
            <a:r>
              <a:rPr lang="en-US" dirty="0" smtClean="0"/>
              <a:t>1. Independent Clause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2. Dependent (Subordinate) Clause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66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1. Independent Clause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independent clause expresses </a:t>
            </a:r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a </a:t>
            </a:r>
            <a:r>
              <a:rPr lang="en-US" b="1" dirty="0" smtClean="0"/>
              <a:t>complete thought</a:t>
            </a:r>
            <a:r>
              <a:rPr lang="en-US" dirty="0" smtClean="0"/>
              <a:t> and can stand alone as a sentence.</a:t>
            </a:r>
          </a:p>
          <a:p>
            <a:endParaRPr lang="en-US" dirty="0" smtClean="0"/>
          </a:p>
          <a:p>
            <a:r>
              <a:rPr lang="en-US" b="1" dirty="0" smtClean="0"/>
              <a:t>Examples</a:t>
            </a:r>
          </a:p>
          <a:p>
            <a:pPr lvl="4"/>
            <a:r>
              <a:rPr lang="en-US" dirty="0" smtClean="0"/>
              <a:t>Ali plays cricket. </a:t>
            </a:r>
          </a:p>
          <a:p>
            <a:pPr lvl="4"/>
            <a:r>
              <a:rPr lang="en-US" dirty="0" smtClean="0"/>
              <a:t>The teacher explained the lesson. </a:t>
            </a:r>
          </a:p>
          <a:p>
            <a:pPr lvl="4"/>
            <a:r>
              <a:rPr lang="en-US" dirty="0" smtClean="0"/>
              <a:t>We enjoyed the workshop. </a:t>
            </a:r>
          </a:p>
          <a:p>
            <a:pPr lvl="4"/>
            <a:r>
              <a:rPr lang="en-US" dirty="0" smtClean="0"/>
              <a:t>The train arrived on time. </a:t>
            </a:r>
          </a:p>
          <a:p>
            <a:r>
              <a:rPr lang="en-US" dirty="0" smtClean="0"/>
              <a:t>Each has:</a:t>
            </a:r>
          </a:p>
          <a:p>
            <a:pPr lvl="4"/>
            <a:r>
              <a:rPr lang="en-US" dirty="0" smtClean="0"/>
              <a:t>Subject </a:t>
            </a:r>
          </a:p>
          <a:p>
            <a:pPr lvl="4"/>
            <a:r>
              <a:rPr lang="en-US" dirty="0" smtClean="0"/>
              <a:t>Finite Verb </a:t>
            </a:r>
          </a:p>
          <a:p>
            <a:pPr lvl="4"/>
            <a:r>
              <a:rPr lang="en-US" dirty="0" smtClean="0"/>
              <a:t>Complete meaning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8225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Dependent (Subordinate) Clause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dependent clause has </a:t>
            </a:r>
          </a:p>
          <a:p>
            <a:pPr lvl="3"/>
            <a:endParaRPr lang="en-US" dirty="0"/>
          </a:p>
          <a:p>
            <a:pPr lvl="3"/>
            <a:r>
              <a:rPr lang="en-US" dirty="0" smtClean="0"/>
              <a:t>a </a:t>
            </a:r>
            <a:r>
              <a:rPr lang="en-US" b="1" dirty="0" smtClean="0"/>
              <a:t>subject</a:t>
            </a:r>
            <a:r>
              <a:rPr lang="en-US" dirty="0" smtClean="0"/>
              <a:t> and a </a:t>
            </a:r>
            <a:r>
              <a:rPr lang="en-US" b="1" dirty="0" smtClean="0"/>
              <a:t>finite verb</a:t>
            </a:r>
            <a:r>
              <a:rPr lang="en-US" dirty="0" smtClean="0"/>
              <a:t>, </a:t>
            </a:r>
          </a:p>
          <a:p>
            <a:pPr lvl="3"/>
            <a:r>
              <a:rPr lang="en-US" dirty="0" smtClean="0"/>
              <a:t>but it </a:t>
            </a:r>
            <a:r>
              <a:rPr lang="en-US" b="1" u="sng" dirty="0" smtClean="0">
                <a:solidFill>
                  <a:srgbClr val="FF0000"/>
                </a:solidFill>
              </a:rPr>
              <a:t>does not express a complete thought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It depends on another clause.</a:t>
            </a:r>
          </a:p>
          <a:p>
            <a:endParaRPr lang="en-US" b="1" dirty="0" smtClean="0"/>
          </a:p>
          <a:p>
            <a:r>
              <a:rPr lang="en-US" b="1" dirty="0" smtClean="0"/>
              <a:t>Examples</a:t>
            </a:r>
          </a:p>
          <a:p>
            <a:pPr lvl="3"/>
            <a:r>
              <a:rPr lang="en-US" dirty="0" smtClean="0"/>
              <a:t>because she was ill </a:t>
            </a:r>
          </a:p>
          <a:p>
            <a:pPr lvl="3"/>
            <a:r>
              <a:rPr lang="en-US" dirty="0" smtClean="0"/>
              <a:t>although he worked hard </a:t>
            </a:r>
          </a:p>
          <a:p>
            <a:pPr lvl="3"/>
            <a:r>
              <a:rPr lang="en-US" dirty="0" smtClean="0"/>
              <a:t>if you study regularly </a:t>
            </a:r>
          </a:p>
          <a:p>
            <a:pPr lvl="3"/>
            <a:r>
              <a:rPr lang="en-US" dirty="0" smtClean="0"/>
              <a:t>when the lecture ended </a:t>
            </a:r>
          </a:p>
          <a:p>
            <a:pPr lvl="3"/>
            <a:r>
              <a:rPr lang="en-US" dirty="0" smtClean="0"/>
              <a:t>These leave the listener waiting for more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070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599" cy="548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82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1) Subject: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dirty="0"/>
              <a:t>A noun that carries out the action in a sentence is considered the subject.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answers the question ‘who’ and </a:t>
            </a:r>
            <a:endParaRPr lang="en-US" dirty="0" smtClean="0"/>
          </a:p>
          <a:p>
            <a:pPr lvl="2"/>
            <a:endParaRPr lang="en-US" dirty="0"/>
          </a:p>
          <a:p>
            <a:pPr lvl="2"/>
            <a:r>
              <a:rPr lang="en-US" dirty="0" smtClean="0"/>
              <a:t>typically </a:t>
            </a:r>
            <a:r>
              <a:rPr lang="en-US" dirty="0"/>
              <a:t>takes precedence, </a:t>
            </a:r>
            <a:endParaRPr lang="en-US" dirty="0" smtClean="0"/>
          </a:p>
          <a:p>
            <a:pPr lvl="2"/>
            <a:r>
              <a:rPr lang="en-US" dirty="0" smtClean="0"/>
              <a:t>especially </a:t>
            </a:r>
            <a:r>
              <a:rPr lang="en-US" dirty="0"/>
              <a:t>in declarative or assertive sentences.</a:t>
            </a:r>
          </a:p>
        </p:txBody>
      </p:sp>
    </p:spTree>
    <p:extLst>
      <p:ext uri="{BB962C8B-B14F-4D97-AF65-F5344CB8AC3E}">
        <p14:creationId xmlns:p14="http://schemas.microsoft.com/office/powerpoint/2010/main" val="3774983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975" y="365124"/>
            <a:ext cx="10606825" cy="580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950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Sentence and its 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English Sentence is </a:t>
            </a:r>
          </a:p>
          <a:p>
            <a:pPr lvl="2"/>
            <a:endParaRPr lang="en-US" dirty="0"/>
          </a:p>
          <a:p>
            <a:pPr lvl="2"/>
            <a:r>
              <a:rPr lang="en-US" dirty="0" smtClean="0"/>
              <a:t>a group of words </a:t>
            </a:r>
          </a:p>
          <a:p>
            <a:pPr lvl="2"/>
            <a:r>
              <a:rPr lang="en-US" dirty="0" smtClean="0"/>
              <a:t>that shares a complete thought, </a:t>
            </a:r>
          </a:p>
          <a:p>
            <a:pPr lvl="2"/>
            <a:r>
              <a:rPr lang="en-US" dirty="0" smtClean="0"/>
              <a:t>usually following a </a:t>
            </a:r>
            <a:r>
              <a:rPr lang="en-US" b="1" dirty="0"/>
              <a:t>subject-verb-object</a:t>
            </a:r>
            <a:r>
              <a:rPr lang="en-US" dirty="0" smtClean="0"/>
              <a:t> order. </a:t>
            </a:r>
          </a:p>
          <a:p>
            <a:r>
              <a:rPr lang="en-US" dirty="0" smtClean="0"/>
              <a:t>The four main types of sentences are </a:t>
            </a:r>
          </a:p>
          <a:p>
            <a:pPr lvl="2"/>
            <a:r>
              <a:rPr lang="en-US" b="1" dirty="0" smtClean="0"/>
              <a:t>declarative</a:t>
            </a:r>
            <a:r>
              <a:rPr lang="en-US" dirty="0" smtClean="0"/>
              <a:t> (statements), </a:t>
            </a:r>
          </a:p>
          <a:p>
            <a:pPr lvl="2"/>
            <a:r>
              <a:rPr lang="en-US" b="1" dirty="0" smtClean="0"/>
              <a:t>interrogative</a:t>
            </a:r>
            <a:r>
              <a:rPr lang="en-US" dirty="0" smtClean="0"/>
              <a:t> (questions), </a:t>
            </a:r>
          </a:p>
          <a:p>
            <a:pPr lvl="2"/>
            <a:r>
              <a:rPr lang="en-GB" smtClean="0"/>
              <a:t>Exclamator</a:t>
            </a:r>
            <a:endParaRPr lang="en-US" smtClean="0"/>
          </a:p>
          <a:p>
            <a:pPr lvl="2"/>
            <a:r>
              <a:rPr lang="en-US" dirty="0" smtClean="0"/>
              <a:t>and </a:t>
            </a:r>
            <a:r>
              <a:rPr lang="en-US" b="1" dirty="0"/>
              <a:t>imperative</a:t>
            </a:r>
            <a:r>
              <a:rPr lang="en-US" dirty="0" smtClean="0"/>
              <a:t> (commands).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84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For example: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>
                <a:solidFill>
                  <a:srgbClr val="FF0000"/>
                </a:solidFill>
              </a:rPr>
              <a:t>The birds </a:t>
            </a:r>
            <a:r>
              <a:rPr lang="en-US" dirty="0"/>
              <a:t>are singing outside my window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• </a:t>
            </a:r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>
                <a:solidFill>
                  <a:srgbClr val="FF0000"/>
                </a:solidFill>
              </a:rPr>
              <a:t>diligent student </a:t>
            </a:r>
            <a:r>
              <a:rPr lang="en-US" dirty="0"/>
              <a:t>always completes assignments on time.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>
                <a:solidFill>
                  <a:srgbClr val="FF0000"/>
                </a:solidFill>
              </a:rPr>
              <a:t>The diligent student </a:t>
            </a:r>
            <a:r>
              <a:rPr lang="en-US" dirty="0"/>
              <a:t>always completes assignments on time.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>
                <a:solidFill>
                  <a:srgbClr val="FF0000"/>
                </a:solidFill>
              </a:rPr>
              <a:t>Someone</a:t>
            </a:r>
            <a:r>
              <a:rPr lang="en-US" dirty="0"/>
              <a:t> left an umbrella in the hallway.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91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2) Predicate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predicate is the part of a sentence that tells us </a:t>
            </a:r>
          </a:p>
          <a:p>
            <a:pPr lvl="2"/>
            <a:endParaRPr lang="en-US" dirty="0"/>
          </a:p>
          <a:p>
            <a:pPr lvl="2"/>
            <a:r>
              <a:rPr lang="en-US" dirty="0" smtClean="0"/>
              <a:t>what the subject does, </a:t>
            </a:r>
          </a:p>
          <a:p>
            <a:pPr lvl="2"/>
            <a:r>
              <a:rPr lang="en-US" dirty="0" smtClean="0"/>
              <a:t>what happens to the subject, or </a:t>
            </a:r>
          </a:p>
          <a:p>
            <a:pPr lvl="2"/>
            <a:r>
              <a:rPr lang="en-US" dirty="0" smtClean="0"/>
              <a:t>what the subject is like.</a:t>
            </a:r>
          </a:p>
          <a:p>
            <a:endParaRPr lang="en-GB" dirty="0" smtClean="0"/>
          </a:p>
          <a:p>
            <a:r>
              <a:rPr lang="en-US" dirty="0" smtClean="0"/>
              <a:t>Formula:</a:t>
            </a:r>
          </a:p>
          <a:p>
            <a:endParaRPr lang="en-GB" dirty="0"/>
          </a:p>
          <a:p>
            <a:pPr lvl="2"/>
            <a:r>
              <a:rPr lang="en-US" dirty="0" smtClean="0"/>
              <a:t>Sentence = </a:t>
            </a:r>
            <a:r>
              <a:rPr lang="en-US" b="1" dirty="0" smtClean="0">
                <a:solidFill>
                  <a:srgbClr val="FF0000"/>
                </a:solidFill>
              </a:rPr>
              <a:t>Subject</a:t>
            </a:r>
            <a:r>
              <a:rPr lang="en-US" dirty="0" smtClean="0"/>
              <a:t> + </a:t>
            </a:r>
            <a:r>
              <a:rPr lang="en-US" b="1" dirty="0" smtClean="0">
                <a:solidFill>
                  <a:srgbClr val="0070C0"/>
                </a:solidFill>
              </a:rPr>
              <a:t>Predicate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57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birds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are singing outside my window</a:t>
            </a:r>
            <a:r>
              <a:rPr lang="en-US" dirty="0" smtClean="0"/>
              <a:t>.</a:t>
            </a:r>
          </a:p>
          <a:p>
            <a:endParaRPr lang="en-US" b="1" dirty="0" smtClean="0"/>
          </a:p>
          <a:p>
            <a:pPr lvl="2"/>
            <a:r>
              <a:rPr lang="en-US" b="1" dirty="0" smtClean="0">
                <a:solidFill>
                  <a:srgbClr val="FF0000"/>
                </a:solidFill>
              </a:rPr>
              <a:t>Subject:</a:t>
            </a:r>
            <a:r>
              <a:rPr lang="en-US" dirty="0" smtClean="0">
                <a:solidFill>
                  <a:srgbClr val="FF0000"/>
                </a:solidFill>
              </a:rPr>
              <a:t> The birds </a:t>
            </a:r>
          </a:p>
          <a:p>
            <a:endParaRPr lang="en-US" b="1" dirty="0" smtClean="0"/>
          </a:p>
          <a:p>
            <a:pPr lvl="2"/>
            <a:r>
              <a:rPr lang="en-US" b="1" dirty="0" smtClean="0">
                <a:solidFill>
                  <a:srgbClr val="0070C0"/>
                </a:solidFill>
              </a:rPr>
              <a:t>Predicate:</a:t>
            </a:r>
            <a:r>
              <a:rPr lang="en-US" dirty="0" smtClean="0">
                <a:solidFill>
                  <a:srgbClr val="0070C0"/>
                </a:solidFill>
              </a:rPr>
              <a:t> are singing outside my window </a:t>
            </a:r>
          </a:p>
          <a:p>
            <a:endParaRPr lang="en-US" dirty="0" smtClean="0"/>
          </a:p>
          <a:p>
            <a:r>
              <a:rPr lang="en-US" dirty="0" smtClean="0"/>
              <a:t>The predicate tells us </a:t>
            </a:r>
            <a:r>
              <a:rPr lang="en-US" b="1" dirty="0" smtClean="0"/>
              <a:t>what the birds are doing.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40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Example 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 diligent student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always completes assignments on time.</a:t>
            </a:r>
          </a:p>
          <a:p>
            <a:endParaRPr lang="en-US" dirty="0" smtClean="0"/>
          </a:p>
          <a:p>
            <a:pPr lvl="2"/>
            <a:r>
              <a:rPr lang="en-US" b="1" dirty="0" smtClean="0">
                <a:solidFill>
                  <a:srgbClr val="FF0000"/>
                </a:solidFill>
              </a:rPr>
              <a:t>Subject:</a:t>
            </a:r>
            <a:r>
              <a:rPr lang="en-US" dirty="0" smtClean="0">
                <a:solidFill>
                  <a:srgbClr val="FF0000"/>
                </a:solidFill>
              </a:rPr>
              <a:t> A diligent student </a:t>
            </a:r>
          </a:p>
          <a:p>
            <a:pPr lvl="2"/>
            <a:endParaRPr lang="en-US" b="1" dirty="0" smtClean="0"/>
          </a:p>
          <a:p>
            <a:pPr lvl="2"/>
            <a:r>
              <a:rPr lang="en-US" b="1" dirty="0" smtClean="0">
                <a:solidFill>
                  <a:srgbClr val="0070C0"/>
                </a:solidFill>
              </a:rPr>
              <a:t>Predicate:</a:t>
            </a:r>
            <a:r>
              <a:rPr lang="en-US" dirty="0" smtClean="0">
                <a:solidFill>
                  <a:srgbClr val="0070C0"/>
                </a:solidFill>
              </a:rPr>
              <a:t> always completes assignments on time </a:t>
            </a:r>
          </a:p>
          <a:p>
            <a:pPr marL="914400" lvl="2" indent="0">
              <a:buNone/>
            </a:pPr>
            <a:endParaRPr lang="en-GB" dirty="0" smtClean="0"/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The predicate explains </a:t>
            </a:r>
            <a:r>
              <a:rPr lang="en-US" b="1" dirty="0" smtClean="0"/>
              <a:t>what the student does.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2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79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10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1281</Words>
  <Application>Microsoft Office PowerPoint</Application>
  <PresentationFormat>Widescreen</PresentationFormat>
  <Paragraphs>384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Basic Writing Skill</vt:lpstr>
      <vt:lpstr>Content of the Session</vt:lpstr>
      <vt:lpstr>What are Components of a sentence ?</vt:lpstr>
      <vt:lpstr>1) Subject:</vt:lpstr>
      <vt:lpstr>For example:</vt:lpstr>
      <vt:lpstr>2) Predicate</vt:lpstr>
      <vt:lpstr>Example </vt:lpstr>
      <vt:lpstr>Example 2</vt:lpstr>
      <vt:lpstr>PowerPoint Presentation</vt:lpstr>
      <vt:lpstr>3) Objects </vt:lpstr>
      <vt:lpstr>A Simple Trick to Find the Object</vt:lpstr>
      <vt:lpstr>Example 1</vt:lpstr>
      <vt:lpstr>Example 2</vt:lpstr>
      <vt:lpstr>PowerPoint Presentation</vt:lpstr>
      <vt:lpstr>When There Is No Object</vt:lpstr>
      <vt:lpstr>PowerPoint Presentation</vt:lpstr>
      <vt:lpstr>Quick Practice</vt:lpstr>
      <vt:lpstr>PowerPoint Presentation</vt:lpstr>
      <vt:lpstr>Golden Rule</vt:lpstr>
      <vt:lpstr>Phrases</vt:lpstr>
      <vt:lpstr>?</vt:lpstr>
      <vt:lpstr>Think of It Like a Pizza Slice</vt:lpstr>
      <vt:lpstr>Example</vt:lpstr>
      <vt:lpstr>Example </vt:lpstr>
      <vt:lpstr>Think of It Like a Train </vt:lpstr>
      <vt:lpstr>Common Types of Phrases</vt:lpstr>
      <vt:lpstr>1. Noun Phrase</vt:lpstr>
      <vt:lpstr>2. Verb Phrase</vt:lpstr>
      <vt:lpstr>3. Prepositional Phrase</vt:lpstr>
      <vt:lpstr>4. Adjective Phrase</vt:lpstr>
      <vt:lpstr>5. Adverb Phrase</vt:lpstr>
      <vt:lpstr>Clause</vt:lpstr>
      <vt:lpstr>Think of It Like a Car 🚗</vt:lpstr>
      <vt:lpstr>Example </vt:lpstr>
      <vt:lpstr>Example 2</vt:lpstr>
      <vt:lpstr>Types of Clauses</vt:lpstr>
      <vt:lpstr>1. Independent Clause</vt:lpstr>
      <vt:lpstr>2. Dependent (Subordinate) Clause</vt:lpstr>
      <vt:lpstr>PowerPoint Presentation</vt:lpstr>
      <vt:lpstr>PowerPoint Presentation</vt:lpstr>
      <vt:lpstr>Sentence and its Types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Writing Skill</dc:title>
  <dc:creator>dell</dc:creator>
  <cp:lastModifiedBy>dell</cp:lastModifiedBy>
  <cp:revision>11</cp:revision>
  <dcterms:created xsi:type="dcterms:W3CDTF">2026-08-01T11:43:05Z</dcterms:created>
  <dcterms:modified xsi:type="dcterms:W3CDTF">2026-08-01T13:25:08Z</dcterms:modified>
</cp:coreProperties>
</file>